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70" r:id="rId6"/>
    <p:sldId id="271" r:id="rId7"/>
    <p:sldId id="272" r:id="rId8"/>
    <p:sldId id="260" r:id="rId9"/>
    <p:sldId id="261" r:id="rId10"/>
    <p:sldId id="273" r:id="rId11"/>
    <p:sldId id="262" r:id="rId12"/>
    <p:sldId id="263" r:id="rId13"/>
    <p:sldId id="265" r:id="rId14"/>
    <p:sldId id="266" r:id="rId15"/>
    <p:sldId id="268" r:id="rId16"/>
    <p:sldId id="269" r:id="rId17"/>
    <p:sldId id="264" r:id="rId18"/>
    <p:sldId id="274" r:id="rId19"/>
    <p:sldId id="275" r:id="rId20"/>
    <p:sldId id="276" r:id="rId21"/>
    <p:sldId id="278" r:id="rId22"/>
    <p:sldId id="277" r:id="rId23"/>
    <p:sldId id="280" r:id="rId24"/>
    <p:sldId id="281" r:id="rId25"/>
    <p:sldId id="279" r:id="rId26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92" d="100"/>
          <a:sy n="92" d="100"/>
        </p:scale>
        <p:origin x="-1272" y="-104"/>
      </p:cViewPr>
      <p:guideLst>
        <p:guide orient="horz" pos="4319"/>
        <p:guide pos="531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7C6ADD-FBFA-9541-B72C-F9D944816D4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C633F3-163F-C043-B77E-236C19AB209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7071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Lazy: </a:t>
            </a:r>
            <a:r>
              <a:rPr lang="en-US" altLang="zh-CN" dirty="0" smtClean="0"/>
              <a:t>does not make any assumptions on the underlying data distribution.</a:t>
            </a:r>
          </a:p>
          <a:p>
            <a:endParaRPr lang="en-US" altLang="zh-CN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training phase is pretty fast</a:t>
            </a:r>
            <a:endParaRPr lang="zh-CN" alt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all the training data is needed during the testing phase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633F3-163F-C043-B77E-236C19AB209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46440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633F3-163F-C043-B77E-236C19AB209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7779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This is how the K-Nearest </a:t>
            </a:r>
            <a:r>
              <a:rPr lang="en-US" altLang="zh-CN" dirty="0" err="1" smtClean="0"/>
              <a:t>Neighbour</a:t>
            </a:r>
            <a:r>
              <a:rPr lang="en-US" altLang="zh-CN" dirty="0" smtClean="0"/>
              <a:t> algorithm works. Firstly we have a variable "K". With this, you assign "K" a value from 1 to the total number of examples. The best value to chose for K is a low odd number. With this value of "K", we look at the k closest points on the graph from the location of the new example point. The next part is to assign the new point a class, the class type will be determined from the majority of the closest points. </a:t>
            </a:r>
            <a:endParaRPr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633F3-163F-C043-B77E-236C19AB209D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7130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633F3-163F-C043-B77E-236C19AB209D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2043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machinelearningmastery.com</a:t>
            </a:r>
            <a:r>
              <a:rPr kumimoji="1" lang="en-US" altLang="zh-CN" dirty="0" smtClean="0"/>
              <a:t>/tutorial-to-implement-k-nearest-neighbors-in-python-from-scratch/</a:t>
            </a:r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www.dataquest.io</a:t>
            </a:r>
            <a:r>
              <a:rPr kumimoji="1" lang="en-US" altLang="zh-CN" dirty="0" smtClean="0"/>
              <a:t>/blog/k-nearest-neighbors-in-python/</a:t>
            </a:r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saravananthirumuruganathan.wordpress.com</a:t>
            </a:r>
            <a:r>
              <a:rPr kumimoji="1" lang="en-US" altLang="zh-CN" dirty="0" smtClean="0"/>
              <a:t>/2010/05/17/a-detailed-introduction-to-k-nearest-neighbor-</a:t>
            </a:r>
            <a:r>
              <a:rPr kumimoji="1" lang="en-US" altLang="zh-CN" dirty="0" err="1" smtClean="0"/>
              <a:t>knn</a:t>
            </a:r>
            <a:r>
              <a:rPr kumimoji="1" lang="en-US" altLang="zh-CN" dirty="0" smtClean="0"/>
              <a:t>-algorithm/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download.springer.com</a:t>
            </a:r>
            <a:r>
              <a:rPr kumimoji="1" lang="en-US" altLang="zh-CN" dirty="0" smtClean="0"/>
              <a:t>/static/</a:t>
            </a:r>
            <a:r>
              <a:rPr kumimoji="1" lang="en-US" altLang="zh-CN" dirty="0" err="1" smtClean="0"/>
              <a:t>pdf</a:t>
            </a:r>
            <a:r>
              <a:rPr kumimoji="1" lang="en-US" altLang="zh-CN" dirty="0" smtClean="0"/>
              <a:t>/711/art%253A10.1186%252F1471-2105-7-S1-S11.pdf?originUrl=http%3A%2F%2Fbmcbioinformatics.biomedcentral.com%2Farticle%2F10.1186%2F1471-2105-7-S1-S11&amp;token2=</a:t>
            </a:r>
            <a:r>
              <a:rPr kumimoji="1" lang="en-US" altLang="zh-CN" dirty="0" err="1" smtClean="0"/>
              <a:t>exp</a:t>
            </a:r>
            <a:r>
              <a:rPr kumimoji="1" lang="en-US" altLang="zh-CN" dirty="0" smtClean="0"/>
              <a:t>=1473288681~acl=%2Fstatic%2Fpdf%2F711%2Fart%25253A10.1186%25252F1471-2105-7-S1-S11.pdf*~</a:t>
            </a:r>
            <a:r>
              <a:rPr kumimoji="1" lang="en-US" altLang="zh-CN" dirty="0" err="1" smtClean="0"/>
              <a:t>hmac</a:t>
            </a:r>
            <a:r>
              <a:rPr kumimoji="1" lang="en-US" altLang="zh-CN" dirty="0" smtClean="0"/>
              <a:t>=8bef042b2f791405e0ecb6c98dabc5046bd1287177aaa1732147f259da413daa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www.exploredata.net</a:t>
            </a:r>
            <a:r>
              <a:rPr kumimoji="1" lang="en-US" altLang="zh-CN" dirty="0" smtClean="0"/>
              <a:t>/Downloads/Gene-Expression-Data-Set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633F3-163F-C043-B77E-236C19AB209D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3170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1984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093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4485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9159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2595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6400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7403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5580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7151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9439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7660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7799B-B706-F943-A5CF-EAB052CA2903}" type="datetimeFigureOut">
              <a:rPr kumimoji="1" lang="zh-CN" altLang="en-US" smtClean="0"/>
              <a:t>9/8/16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EBD1E-DC9C-6C48-9042-E14EF4C88C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9637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k-Nearest Neighbors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Li Lei</a:t>
            </a:r>
          </a:p>
          <a:p>
            <a:r>
              <a:rPr kumimoji="1" lang="en-US" altLang="zh-CN" dirty="0" smtClean="0"/>
              <a:t>09/09/2026</a:t>
            </a:r>
            <a:endParaRPr kumimoji="1" lang="zh-CN" altLang="en-US" dirty="0"/>
          </a:p>
        </p:txBody>
      </p:sp>
      <p:sp>
        <p:nvSpPr>
          <p:cNvPr id="4" name="折角形 3"/>
          <p:cNvSpPr/>
          <p:nvPr/>
        </p:nvSpPr>
        <p:spPr>
          <a:xfrm>
            <a:off x="-1" y="1"/>
            <a:ext cx="3271755" cy="759316"/>
          </a:xfrm>
          <a:prstGeom prst="foldedCorner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rgbClr val="FFFFFF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solidFill>
                  <a:schemeClr val="tx1"/>
                </a:solidFill>
                <a:latin typeface="Arial"/>
                <a:cs typeface="Arial"/>
              </a:rPr>
              <a:t>Does [0] compute?</a:t>
            </a:r>
            <a:endParaRPr kumimoji="1" lang="zh-CN" altLang="en-US" sz="2800" dirty="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541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600" dirty="0" smtClean="0">
                <a:latin typeface="Comic Sans MS"/>
                <a:cs typeface="Comic Sans MS"/>
              </a:rPr>
              <a:t>Euclidean distance</a:t>
            </a:r>
            <a:r>
              <a:rPr lang="zh-CN" altLang="en-US" sz="3600" dirty="0" smtClean="0">
                <a:latin typeface="Comic Sans MS"/>
                <a:cs typeface="Comic Sans MS"/>
              </a:rPr>
              <a:t/>
            </a:r>
            <a:br>
              <a:rPr lang="zh-CN" altLang="en-US" sz="3600" dirty="0" smtClean="0">
                <a:latin typeface="Comic Sans MS"/>
                <a:cs typeface="Comic Sans MS"/>
              </a:rPr>
            </a:br>
            <a:endParaRPr kumimoji="1" lang="zh-CN" altLang="en-US" sz="3600" dirty="0">
              <a:latin typeface="Comic Sans MS"/>
              <a:cs typeface="Comic Sans M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" y="1254702"/>
            <a:ext cx="8829675" cy="195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00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An example for classification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9702634"/>
              </p:ext>
            </p:extLst>
          </p:nvPr>
        </p:nvGraphicFramePr>
        <p:xfrm>
          <a:off x="457200" y="1600200"/>
          <a:ext cx="8229600" cy="30175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Name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Acid Durability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strength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Class</a:t>
                      </a:r>
                      <a:endParaRPr lang="zh-CN" alt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Bad</a:t>
                      </a:r>
                      <a:endParaRPr lang="zh-CN" alt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Bad</a:t>
                      </a:r>
                      <a:endParaRPr lang="zh-CN" alt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Type-3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Good</a:t>
                      </a:r>
                      <a:endParaRPr lang="zh-CN" alt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Good</a:t>
                      </a:r>
                      <a:endParaRPr lang="zh-CN" altLang="en-US" sz="2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457200" y="5191125"/>
            <a:ext cx="8464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Comic Sans MS"/>
                <a:cs typeface="Comic Sans MS"/>
              </a:rPr>
              <a:t>Test data: acid durability =3, and the strength =7, class=?</a:t>
            </a:r>
            <a:endParaRPr kumimoji="1" lang="zh-CN" altLang="en-US" sz="2400" dirty="0">
              <a:latin typeface="Comic Sans MS"/>
              <a:cs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604419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93750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Similarity based on Euclidean distance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6807294"/>
              </p:ext>
            </p:extLst>
          </p:nvPr>
        </p:nvGraphicFramePr>
        <p:xfrm>
          <a:off x="339725" y="2246529"/>
          <a:ext cx="8464550" cy="3825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2910"/>
                <a:gridCol w="1692910"/>
                <a:gridCol w="1465580"/>
                <a:gridCol w="1412875"/>
                <a:gridCol w="2200275"/>
              </a:tblGrid>
              <a:tr h="1326082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Name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Acid Durability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strength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Class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Distance</a:t>
                      </a:r>
                      <a:endParaRPr lang="zh-CN" altLang="en-US" sz="2800" dirty="0"/>
                    </a:p>
                  </a:txBody>
                  <a:tcPr/>
                </a:tc>
              </a:tr>
              <a:tr h="500964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Bad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err="1" smtClean="0"/>
                        <a:t>Sqrt</a:t>
                      </a:r>
                      <a:r>
                        <a:rPr lang="en-US" altLang="zh-CN" sz="2800" dirty="0" smtClean="0"/>
                        <a:t>((7-3)</a:t>
                      </a:r>
                      <a:r>
                        <a:rPr lang="en-US" altLang="zh-CN" sz="2800" baseline="30000" dirty="0" smtClean="0"/>
                        <a:t>2</a:t>
                      </a:r>
                      <a:r>
                        <a:rPr lang="en-US" altLang="zh-CN" sz="2800" dirty="0" smtClean="0"/>
                        <a:t>+</a:t>
                      </a:r>
                    </a:p>
                    <a:p>
                      <a:r>
                        <a:rPr lang="en-US" altLang="zh-CN" sz="2800" dirty="0" smtClean="0"/>
                        <a:t>(7-7)</a:t>
                      </a:r>
                      <a:r>
                        <a:rPr lang="en-US" altLang="zh-CN" sz="2800" baseline="30000" dirty="0" smtClean="0"/>
                        <a:t>2</a:t>
                      </a:r>
                      <a:r>
                        <a:rPr lang="en-US" altLang="zh-CN" sz="2800" dirty="0" smtClean="0"/>
                        <a:t>)=4</a:t>
                      </a:r>
                      <a:endParaRPr lang="zh-CN" altLang="en-US" sz="2800" dirty="0"/>
                    </a:p>
                  </a:txBody>
                  <a:tcPr/>
                </a:tc>
              </a:tr>
              <a:tr h="500964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Bad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</a:tr>
              <a:tr h="500964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Type-3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Good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</a:tr>
              <a:tr h="500964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Good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3.6</a:t>
                      </a:r>
                      <a:endParaRPr lang="zh-CN" altLang="en-US" sz="2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39725" y="6223000"/>
            <a:ext cx="8464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Comic Sans MS"/>
                <a:cs typeface="Comic Sans MS"/>
              </a:rPr>
              <a:t>Test data: acid durability =3, and the strength =7, class=?</a:t>
            </a:r>
            <a:endParaRPr kumimoji="1" lang="zh-CN" altLang="en-US" sz="2400" dirty="0">
              <a:latin typeface="Comic Sans MS"/>
              <a:cs typeface="Comic Sans MS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25" y="1068031"/>
            <a:ext cx="4417743" cy="97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898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74625"/>
            <a:ext cx="8229600" cy="793750"/>
          </a:xfrm>
        </p:spPr>
        <p:txBody>
          <a:bodyPr>
            <a:normAutofit/>
          </a:bodyPr>
          <a:lstStyle/>
          <a:p>
            <a:r>
              <a:rPr kumimoji="1" lang="en-US" altLang="zh-CN" sz="3600" dirty="0">
                <a:latin typeface="Comic Sans MS"/>
                <a:cs typeface="Comic Sans MS"/>
              </a:rPr>
              <a:t>R</a:t>
            </a:r>
            <a:r>
              <a:rPr kumimoji="1" lang="en-US" altLang="zh-CN" sz="3600" dirty="0" smtClean="0">
                <a:latin typeface="Comic Sans MS"/>
                <a:cs typeface="Comic Sans MS"/>
              </a:rPr>
              <a:t>ank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809875"/>
              </p:ext>
            </p:extLst>
          </p:nvPr>
        </p:nvGraphicFramePr>
        <p:xfrm>
          <a:off x="165100" y="1306513"/>
          <a:ext cx="8804275" cy="3401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7804"/>
                <a:gridCol w="1697804"/>
                <a:gridCol w="1469818"/>
                <a:gridCol w="971175"/>
                <a:gridCol w="1464722"/>
                <a:gridCol w="1502952"/>
              </a:tblGrid>
              <a:tr h="1328604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Name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Acid Durability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strength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Class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Distance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Rank</a:t>
                      </a:r>
                      <a:endParaRPr lang="zh-CN" altLang="en-US" sz="2800" dirty="0"/>
                    </a:p>
                  </a:txBody>
                  <a:tcPr/>
                </a:tc>
              </a:tr>
              <a:tr h="501917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Bad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</a:tr>
              <a:tr h="501917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Bad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</a:tr>
              <a:tr h="501630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Type-3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Good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1</a:t>
                      </a:r>
                      <a:endParaRPr lang="zh-CN" altLang="en-US" sz="2800" dirty="0"/>
                    </a:p>
                  </a:txBody>
                  <a:tcPr/>
                </a:tc>
              </a:tr>
              <a:tr h="480477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Good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3.6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46075" y="5840710"/>
            <a:ext cx="8464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Comic Sans MS"/>
                <a:cs typeface="Comic Sans MS"/>
              </a:rPr>
              <a:t>Test data: acid durability =3, and the strength =7, class=?</a:t>
            </a:r>
            <a:endParaRPr kumimoji="1" lang="zh-CN" altLang="en-US" sz="2400" dirty="0">
              <a:latin typeface="Comic Sans MS"/>
              <a:cs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1812051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396875"/>
            <a:ext cx="8229600" cy="793750"/>
          </a:xfrm>
        </p:spPr>
        <p:txBody>
          <a:bodyPr>
            <a:normAutofit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K=1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9725" y="5524500"/>
            <a:ext cx="84645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Comic Sans MS"/>
                <a:cs typeface="Comic Sans MS"/>
              </a:rPr>
              <a:t>Test data: acid durability =3, and the strength =7, class=</a:t>
            </a:r>
            <a:r>
              <a:rPr kumimoji="1" lang="en-US" altLang="zh-CN" sz="2400" dirty="0" smtClean="0">
                <a:solidFill>
                  <a:srgbClr val="FF0000"/>
                </a:solidFill>
                <a:latin typeface="Comic Sans MS"/>
                <a:cs typeface="Comic Sans MS"/>
              </a:rPr>
              <a:t>Good</a:t>
            </a:r>
            <a:endParaRPr kumimoji="1" lang="zh-CN" altLang="en-US" sz="2400" dirty="0">
              <a:solidFill>
                <a:srgbClr val="FF0000"/>
              </a:solidFill>
              <a:latin typeface="Comic Sans MS"/>
              <a:cs typeface="Comic Sans MS"/>
            </a:endParaRPr>
          </a:p>
        </p:txBody>
      </p:sp>
      <p:graphicFrame>
        <p:nvGraphicFramePr>
          <p:cNvPr id="7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0734080"/>
              </p:ext>
            </p:extLst>
          </p:nvPr>
        </p:nvGraphicFramePr>
        <p:xfrm>
          <a:off x="133350" y="1531889"/>
          <a:ext cx="8804275" cy="3401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7804"/>
                <a:gridCol w="1697804"/>
                <a:gridCol w="1469818"/>
                <a:gridCol w="971175"/>
                <a:gridCol w="1464722"/>
                <a:gridCol w="1502952"/>
              </a:tblGrid>
              <a:tr h="1328604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Name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Acid Durability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strength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Class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Distance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Rank</a:t>
                      </a:r>
                      <a:endParaRPr lang="zh-CN" altLang="en-US" sz="2800" dirty="0"/>
                    </a:p>
                  </a:txBody>
                  <a:tcPr/>
                </a:tc>
              </a:tr>
              <a:tr h="501917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Bad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</a:tr>
              <a:tr h="501917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Bad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</a:tr>
              <a:tr h="450130"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Type-3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Good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87595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Good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3.6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2</a:t>
                      </a:r>
                      <a:endParaRPr lang="zh-CN" altLang="en-US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2051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38125"/>
            <a:ext cx="8229600" cy="793750"/>
          </a:xfrm>
        </p:spPr>
        <p:txBody>
          <a:bodyPr>
            <a:normAutofit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K=2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2250" y="5302250"/>
            <a:ext cx="84645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Comic Sans MS"/>
                <a:cs typeface="Comic Sans MS"/>
              </a:rPr>
              <a:t>Test data: acid durability =3, and the strength =7, class=</a:t>
            </a:r>
            <a:r>
              <a:rPr kumimoji="1" lang="en-US" altLang="zh-CN" sz="2400" dirty="0" smtClean="0">
                <a:solidFill>
                  <a:srgbClr val="FF0000"/>
                </a:solidFill>
                <a:latin typeface="Comic Sans MS"/>
                <a:cs typeface="Comic Sans MS"/>
              </a:rPr>
              <a:t>Good</a:t>
            </a:r>
            <a:endParaRPr kumimoji="1" lang="zh-CN" altLang="en-US" sz="2400" dirty="0">
              <a:solidFill>
                <a:srgbClr val="FF0000"/>
              </a:solidFill>
              <a:latin typeface="Comic Sans MS"/>
              <a:cs typeface="Comic Sans MS"/>
            </a:endParaRPr>
          </a:p>
        </p:txBody>
      </p:sp>
      <p:graphicFrame>
        <p:nvGraphicFramePr>
          <p:cNvPr id="7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5410986"/>
              </p:ext>
            </p:extLst>
          </p:nvPr>
        </p:nvGraphicFramePr>
        <p:xfrm>
          <a:off x="133350" y="1531889"/>
          <a:ext cx="8804275" cy="3401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7804"/>
                <a:gridCol w="1697804"/>
                <a:gridCol w="1469818"/>
                <a:gridCol w="971175"/>
                <a:gridCol w="1464722"/>
                <a:gridCol w="1502952"/>
              </a:tblGrid>
              <a:tr h="1328604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Name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Acid Durability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strength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Class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Distance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Rank</a:t>
                      </a:r>
                      <a:endParaRPr lang="zh-CN" altLang="en-US" sz="2800" dirty="0"/>
                    </a:p>
                  </a:txBody>
                  <a:tcPr/>
                </a:tc>
              </a:tr>
              <a:tr h="501917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Type-1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Bad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3</a:t>
                      </a:r>
                      <a:endParaRPr lang="zh-CN" altLang="en-US" sz="2800" dirty="0"/>
                    </a:p>
                  </a:txBody>
                  <a:tcPr/>
                </a:tc>
              </a:tr>
              <a:tr h="501917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Bad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</a:tr>
              <a:tr h="450130"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Type-3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Good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87595"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Type-4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Good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3.6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4355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38125"/>
            <a:ext cx="8229600" cy="793750"/>
          </a:xfrm>
        </p:spPr>
        <p:txBody>
          <a:bodyPr>
            <a:normAutofit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K=3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2250" y="5302250"/>
            <a:ext cx="846455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Comic Sans MS"/>
                <a:cs typeface="Comic Sans MS"/>
              </a:rPr>
              <a:t>Test data: acid durability =3, and the strength =7, class=</a:t>
            </a:r>
            <a:r>
              <a:rPr kumimoji="1" lang="en-US" altLang="zh-CN" sz="2400" dirty="0" smtClean="0">
                <a:solidFill>
                  <a:srgbClr val="FF0000"/>
                </a:solidFill>
                <a:latin typeface="Comic Sans MS"/>
                <a:cs typeface="Comic Sans MS"/>
              </a:rPr>
              <a:t>?</a:t>
            </a:r>
          </a:p>
          <a:p>
            <a:r>
              <a:rPr kumimoji="1" lang="en-US" altLang="zh-CN" sz="2400" dirty="0" smtClean="0">
                <a:solidFill>
                  <a:srgbClr val="FF0000"/>
                </a:solidFill>
                <a:latin typeface="Comic Sans MS"/>
                <a:cs typeface="Comic Sans MS"/>
              </a:rPr>
              <a:t>2* Good &gt;1 Bad</a:t>
            </a:r>
          </a:p>
          <a:p>
            <a:r>
              <a:rPr kumimoji="1" lang="en-US" altLang="zh-CN" sz="2400" dirty="0" smtClean="0">
                <a:solidFill>
                  <a:srgbClr val="FF0000"/>
                </a:solidFill>
                <a:latin typeface="Comic Sans MS"/>
                <a:cs typeface="Comic Sans MS"/>
              </a:rPr>
              <a:t>Class = Good</a:t>
            </a:r>
            <a:endParaRPr kumimoji="1" lang="zh-CN" altLang="en-US" sz="2400" dirty="0">
              <a:solidFill>
                <a:srgbClr val="FF0000"/>
              </a:solidFill>
              <a:latin typeface="Comic Sans MS"/>
              <a:cs typeface="Comic Sans MS"/>
            </a:endParaRPr>
          </a:p>
        </p:txBody>
      </p:sp>
      <p:graphicFrame>
        <p:nvGraphicFramePr>
          <p:cNvPr id="6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1905753"/>
              </p:ext>
            </p:extLst>
          </p:nvPr>
        </p:nvGraphicFramePr>
        <p:xfrm>
          <a:off x="133350" y="1531889"/>
          <a:ext cx="8804275" cy="3401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7804"/>
                <a:gridCol w="1697804"/>
                <a:gridCol w="1469818"/>
                <a:gridCol w="971175"/>
                <a:gridCol w="1464722"/>
                <a:gridCol w="1502952"/>
              </a:tblGrid>
              <a:tr h="1328604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Name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Acid Durability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strength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Class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Distance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Rank</a:t>
                      </a:r>
                      <a:endParaRPr lang="zh-CN" altLang="en-US" sz="2800" dirty="0"/>
                    </a:p>
                  </a:txBody>
                  <a:tcPr/>
                </a:tc>
              </a:tr>
              <a:tr h="501917"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Type-1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Bad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501917"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Type-2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7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Bad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5</a:t>
                      </a:r>
                      <a:endParaRPr lang="zh-CN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/>
                        <a:t>4</a:t>
                      </a:r>
                      <a:endParaRPr lang="zh-CN" altLang="en-US" sz="2800" dirty="0"/>
                    </a:p>
                  </a:txBody>
                  <a:tcPr/>
                </a:tc>
              </a:tr>
              <a:tr h="450130"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Type-3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Good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87595"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Type-4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Good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3.6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 smtClean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zh-CN" altLang="en-US" sz="2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7012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4325" y="0"/>
            <a:ext cx="8229600" cy="809625"/>
          </a:xfrm>
        </p:spPr>
        <p:txBody>
          <a:bodyPr>
            <a:normAutofit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An example for regression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978976"/>
              </p:ext>
            </p:extLst>
          </p:nvPr>
        </p:nvGraphicFramePr>
        <p:xfrm>
          <a:off x="1756055" y="1301751"/>
          <a:ext cx="5384800" cy="5395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9437"/>
                <a:gridCol w="1237488"/>
                <a:gridCol w="1936750"/>
                <a:gridCol w="1381125"/>
              </a:tblGrid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Loan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House Price Index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Distance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$44,000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102000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$60,000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82000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$80,000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62000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267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122000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$120,000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22000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$18,000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150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124000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$95,000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47000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$62,000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80000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$100,000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42000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$220,000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78000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$150,000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264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8000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48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$142,000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?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?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r="28015" b="58143"/>
          <a:stretch/>
        </p:blipFill>
        <p:spPr>
          <a:xfrm>
            <a:off x="3581960" y="818867"/>
            <a:ext cx="2558770" cy="48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2197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4325" y="0"/>
            <a:ext cx="8229600" cy="809625"/>
          </a:xfrm>
        </p:spPr>
        <p:txBody>
          <a:bodyPr>
            <a:normAutofit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Rank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166972"/>
              </p:ext>
            </p:extLst>
          </p:nvPr>
        </p:nvGraphicFramePr>
        <p:xfrm>
          <a:off x="901699" y="1030601"/>
          <a:ext cx="7229475" cy="5367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6263"/>
                <a:gridCol w="1322271"/>
                <a:gridCol w="2069441"/>
                <a:gridCol w="1475750"/>
                <a:gridCol w="1475750"/>
              </a:tblGrid>
              <a:tr h="54301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Loan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House Price Index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Distance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Rank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$44,000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$60,000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$80,000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267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</a:t>
                      </a:r>
                      <a:endParaRPr lang="zh-CN" altLang="en-US" dirty="0"/>
                    </a:p>
                  </a:txBody>
                  <a:tcPr/>
                </a:tc>
              </a:tr>
              <a:tr h="391077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$120,000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$18,000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150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124000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$95,000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47000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$62,000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80000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</a:t>
                      </a:r>
                      <a:endParaRPr lang="zh-CN" altLang="en-US" dirty="0"/>
                    </a:p>
                  </a:txBody>
                  <a:tcPr/>
                </a:tc>
              </a:tr>
              <a:tr h="37909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$100,000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</a:tr>
              <a:tr h="36512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$220,000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78000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/>
                </a:tc>
              </a:tr>
              <a:tr h="3962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$150,000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264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8000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06375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  <a:tr h="257263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48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$142,000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?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?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173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4325" y="0"/>
            <a:ext cx="8229600" cy="809625"/>
          </a:xfrm>
        </p:spPr>
        <p:txBody>
          <a:bodyPr>
            <a:normAutofit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K=1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6884745"/>
              </p:ext>
            </p:extLst>
          </p:nvPr>
        </p:nvGraphicFramePr>
        <p:xfrm>
          <a:off x="901699" y="809625"/>
          <a:ext cx="7229475" cy="5464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6263"/>
                <a:gridCol w="1322271"/>
                <a:gridCol w="2069441"/>
                <a:gridCol w="1475750"/>
                <a:gridCol w="1475750"/>
              </a:tblGrid>
              <a:tr h="54301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Loan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House Price Index (HPI)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Distance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Rank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$44,000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$60,000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$80,000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267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</a:t>
                      </a:r>
                      <a:endParaRPr lang="zh-CN" altLang="en-US" dirty="0"/>
                    </a:p>
                  </a:txBody>
                  <a:tcPr/>
                </a:tc>
              </a:tr>
              <a:tr h="391077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$120,000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$18,000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150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124000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$95,000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47000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$62,000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80000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</a:t>
                      </a:r>
                      <a:endParaRPr lang="zh-CN" altLang="en-US" dirty="0"/>
                    </a:p>
                  </a:txBody>
                  <a:tcPr/>
                </a:tc>
              </a:tr>
              <a:tr h="37909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$100,000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</a:tr>
              <a:tr h="36512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$220,000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78000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/>
                </a:tc>
              </a:tr>
              <a:tr h="3962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33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$150,000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264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8000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206375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  <a:tr h="257263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48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$142,000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?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793875" y="6304002"/>
            <a:ext cx="7635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HPI = 264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0060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2179180"/>
            <a:ext cx="2032000" cy="30393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508" y="2179180"/>
            <a:ext cx="5024492" cy="30393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85812" y="598705"/>
            <a:ext cx="7913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How can we classify dogs and cats?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3581047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4325" y="0"/>
            <a:ext cx="8229600" cy="809625"/>
          </a:xfrm>
        </p:spPr>
        <p:txBody>
          <a:bodyPr>
            <a:normAutofit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K=3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959861"/>
              </p:ext>
            </p:extLst>
          </p:nvPr>
        </p:nvGraphicFramePr>
        <p:xfrm>
          <a:off x="901699" y="809625"/>
          <a:ext cx="7229475" cy="5464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6263"/>
                <a:gridCol w="1322271"/>
                <a:gridCol w="2069441"/>
                <a:gridCol w="1475750"/>
                <a:gridCol w="1475750"/>
              </a:tblGrid>
              <a:tr h="54301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Loan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House Price Index (HPI)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Distance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Rank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$44,000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$60,000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$80,000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267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</a:t>
                      </a:r>
                      <a:endParaRPr lang="zh-CN" altLang="en-US" dirty="0"/>
                    </a:p>
                  </a:txBody>
                  <a:tcPr/>
                </a:tc>
              </a:tr>
              <a:tr h="391077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35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$120,000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139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22000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$18,000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150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124000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$95,000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47000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</a:tr>
              <a:tr h="32695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$62,000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80000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</a:t>
                      </a:r>
                      <a:endParaRPr lang="zh-CN" altLang="en-US" dirty="0"/>
                    </a:p>
                  </a:txBody>
                  <a:tcPr/>
                </a:tc>
              </a:tr>
              <a:tr h="379095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60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$100,000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139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42000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6512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$220,000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78000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/>
                </a:tc>
              </a:tr>
              <a:tr h="3962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33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$150,000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264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8000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206375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  <a:tr h="257263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48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$142,000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?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793875" y="6304002"/>
            <a:ext cx="7635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HPI = (264+139+139)/3=180.7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5139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Python codes for </a:t>
            </a:r>
            <a:r>
              <a:rPr kumimoji="1" lang="en-US" altLang="zh-CN" sz="3600" dirty="0" err="1" smtClean="0"/>
              <a:t>kNN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95300" y="1417638"/>
            <a:ext cx="16409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>
                <a:latin typeface="Arial"/>
                <a:cs typeface="Arial"/>
              </a:rPr>
              <a:t>Similarity</a:t>
            </a:r>
            <a:endParaRPr lang="zh-CN" altLang="en-US" sz="2800" dirty="0">
              <a:latin typeface="Arial"/>
              <a:cs typeface="Arial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260600"/>
            <a:ext cx="8648700" cy="19431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4254500"/>
            <a:ext cx="86487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130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727450" y="228531"/>
            <a:ext cx="19602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 smtClean="0">
                <a:latin typeface="Arial"/>
                <a:cs typeface="Arial"/>
              </a:rPr>
              <a:t>Neighbors</a:t>
            </a:r>
            <a:endParaRPr lang="zh-CN" altLang="en-US" sz="2800" b="1" dirty="0">
              <a:latin typeface="Arial"/>
              <a:cs typeface="Arial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42" y="971474"/>
            <a:ext cx="9144000" cy="567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5748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Biological Application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Gene function prediction</a:t>
            </a:r>
          </a:p>
          <a:p>
            <a:r>
              <a:rPr kumimoji="1" lang="en-US" altLang="zh-CN" dirty="0" smtClean="0"/>
              <a:t>Gene expression clustering</a:t>
            </a:r>
          </a:p>
          <a:p>
            <a:r>
              <a:rPr kumimoji="1" lang="en-US" altLang="zh-CN" dirty="0" smtClean="0"/>
              <a:t>Gene Ontology </a:t>
            </a:r>
            <a:r>
              <a:rPr kumimoji="1" lang="en-US" altLang="zh-CN" dirty="0" err="1" smtClean="0"/>
              <a:t>analyisis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86409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93676" y="2074178"/>
            <a:ext cx="909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Arial"/>
                <a:cs typeface="Arial"/>
              </a:rPr>
              <a:t>Write python code to calculate the </a:t>
            </a:r>
            <a:r>
              <a:rPr kumimoji="1" lang="en-US" altLang="zh-CN" dirty="0" err="1">
                <a:latin typeface="Arial"/>
                <a:cs typeface="Arial"/>
              </a:rPr>
              <a:t>e</a:t>
            </a:r>
            <a:r>
              <a:rPr kumimoji="1" lang="en-US" altLang="zh-CN" dirty="0" err="1" smtClean="0">
                <a:latin typeface="Arial"/>
                <a:cs typeface="Arial"/>
              </a:rPr>
              <a:t>uclidean</a:t>
            </a:r>
            <a:r>
              <a:rPr kumimoji="1" lang="en-US" altLang="zh-CN" dirty="0" smtClean="0">
                <a:latin typeface="Arial"/>
                <a:cs typeface="Arial"/>
              </a:rPr>
              <a:t> distance</a:t>
            </a:r>
            <a:r>
              <a:rPr lang="en-US" altLang="zh-CN" dirty="0" smtClean="0">
                <a:latin typeface="Arial"/>
                <a:cs typeface="Arial"/>
              </a:rPr>
              <a:t> of those two yeast genes according to their expression in different time point.</a:t>
            </a:r>
          </a:p>
          <a:p>
            <a:endParaRPr kumimoji="1" lang="en-US" altLang="zh-CN" dirty="0">
              <a:latin typeface="Arial"/>
              <a:cs typeface="Arial"/>
            </a:endParaRPr>
          </a:p>
          <a:p>
            <a:r>
              <a:rPr kumimoji="1" lang="en-US" altLang="zh-CN" dirty="0" smtClean="0">
                <a:latin typeface="Arial"/>
                <a:cs typeface="Arial"/>
              </a:rPr>
              <a:t>Input file is can be downloaded here:</a:t>
            </a:r>
          </a:p>
          <a:p>
            <a:endParaRPr kumimoji="1" lang="zh-CN" altLang="en-US" dirty="0">
              <a:latin typeface="Arial"/>
              <a:cs typeface="Arial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600" y="238125"/>
            <a:ext cx="64008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2565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3823349" y="534325"/>
            <a:ext cx="19007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 smtClean="0">
                <a:latin typeface="Arial"/>
                <a:cs typeface="Arial"/>
              </a:rPr>
              <a:t>Response</a:t>
            </a:r>
            <a:endParaRPr lang="zh-CN" altLang="en-US" sz="2800" b="1" dirty="0">
              <a:latin typeface="Arial"/>
              <a:cs typeface="Arial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r="3646"/>
          <a:stretch/>
        </p:blipFill>
        <p:spPr>
          <a:xfrm>
            <a:off x="15876" y="1389621"/>
            <a:ext cx="9144000" cy="499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74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22972"/>
            <a:ext cx="8229600" cy="646331"/>
          </a:xfr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latin typeface="Comic Sans MS"/>
                <a:ea typeface="+mn-ea"/>
                <a:cs typeface="Comic Sans MS"/>
              </a:rPr>
              <a:t>Features</a:t>
            </a:r>
            <a:endParaRPr kumimoji="1" lang="zh-CN" altLang="en-US" sz="3600" dirty="0">
              <a:latin typeface="Comic Sans MS"/>
              <a:ea typeface="+mn-ea"/>
              <a:cs typeface="Comic Sans M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50" y="3044824"/>
            <a:ext cx="1438274" cy="191769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49" y="2740405"/>
            <a:ext cx="2663825" cy="245071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15999" y="1936750"/>
            <a:ext cx="2663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omic Sans MS"/>
                <a:cs typeface="Comic Sans MS"/>
              </a:rPr>
              <a:t>S</a:t>
            </a:r>
            <a:r>
              <a:rPr kumimoji="1" lang="en-US" altLang="zh-CN" sz="2800" dirty="0" smtClean="0">
                <a:latin typeface="Comic Sans MS"/>
                <a:cs typeface="Comic Sans MS"/>
              </a:rPr>
              <a:t>ounds</a:t>
            </a:r>
            <a:endParaRPr kumimoji="1" lang="zh-CN" altLang="en-US" sz="2800" dirty="0">
              <a:latin typeface="Comic Sans MS"/>
              <a:cs typeface="Comic Sans M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99250" y="1936750"/>
            <a:ext cx="2663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latin typeface="Comic Sans MS"/>
                <a:cs typeface="Comic Sans MS"/>
              </a:rPr>
              <a:t>Claws</a:t>
            </a:r>
            <a:endParaRPr kumimoji="1" lang="zh-CN" altLang="en-US" sz="2800" dirty="0">
              <a:latin typeface="Comic Sans MS"/>
              <a:cs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2735187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 28"/>
          <p:cNvGrpSpPr/>
          <p:nvPr/>
        </p:nvGrpSpPr>
        <p:grpSpPr>
          <a:xfrm>
            <a:off x="1506865" y="1047239"/>
            <a:ext cx="5652760" cy="4469800"/>
            <a:chOff x="1506865" y="1047239"/>
            <a:chExt cx="5652760" cy="4469800"/>
          </a:xfrm>
        </p:grpSpPr>
        <p:cxnSp>
          <p:nvCxnSpPr>
            <p:cNvPr id="5" name="直线箭头连接符 4"/>
            <p:cNvCxnSpPr/>
            <p:nvPr/>
          </p:nvCxnSpPr>
          <p:spPr>
            <a:xfrm>
              <a:off x="2063750" y="5032375"/>
              <a:ext cx="4886325" cy="2299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线箭头连接符 6"/>
            <p:cNvCxnSpPr/>
            <p:nvPr/>
          </p:nvCxnSpPr>
          <p:spPr>
            <a:xfrm flipV="1">
              <a:off x="2063750" y="1047239"/>
              <a:ext cx="0" cy="39851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等腰三角形 7"/>
            <p:cNvSpPr/>
            <p:nvPr/>
          </p:nvSpPr>
          <p:spPr>
            <a:xfrm>
              <a:off x="2492375" y="2079625"/>
              <a:ext cx="301625" cy="238125"/>
            </a:xfrm>
            <a:prstGeom prst="triangl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>
              <a:off x="2946400" y="1860550"/>
              <a:ext cx="301625" cy="238125"/>
            </a:xfrm>
            <a:prstGeom prst="triangl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>
              <a:off x="2520950" y="2428875"/>
              <a:ext cx="301625" cy="238125"/>
            </a:xfrm>
            <a:prstGeom prst="triangl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>
              <a:off x="2882900" y="2198687"/>
              <a:ext cx="301625" cy="238125"/>
            </a:xfrm>
            <a:prstGeom prst="triangl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5175250" y="4365625"/>
              <a:ext cx="254000" cy="25400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5534025" y="4238625"/>
              <a:ext cx="254000" cy="25400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5534025" y="4572000"/>
              <a:ext cx="254000" cy="25400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五角星 16"/>
            <p:cNvSpPr/>
            <p:nvPr/>
          </p:nvSpPr>
          <p:spPr>
            <a:xfrm>
              <a:off x="3184525" y="2936875"/>
              <a:ext cx="339725" cy="301625"/>
            </a:xfrm>
            <a:prstGeom prst="star5">
              <a:avLst/>
            </a:prstGeom>
            <a:solidFill>
              <a:srgbClr val="3366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117975" y="5055374"/>
              <a:ext cx="28321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dirty="0" smtClean="0">
                  <a:latin typeface="Arial"/>
                  <a:cs typeface="Arial"/>
                </a:rPr>
                <a:t>Sounds</a:t>
              </a:r>
              <a:endParaRPr kumimoji="1" lang="zh-CN" altLang="en-US" sz="2400" dirty="0">
                <a:latin typeface="Arial"/>
                <a:cs typeface="Arial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 rot="16200000">
              <a:off x="858044" y="1906121"/>
              <a:ext cx="18208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dirty="0" smtClean="0">
                  <a:latin typeface="Arial"/>
                  <a:cs typeface="Arial"/>
                </a:rPr>
                <a:t>Claws</a:t>
              </a:r>
              <a:endParaRPr kumimoji="1" lang="zh-CN" altLang="en-US" sz="2800" dirty="0">
                <a:latin typeface="Arial"/>
                <a:cs typeface="Arial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63900" y="1047239"/>
              <a:ext cx="628650" cy="940311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5500" y="3889795"/>
              <a:ext cx="1206500" cy="729830"/>
            </a:xfrm>
            <a:prstGeom prst="rect">
              <a:avLst/>
            </a:prstGeom>
          </p:spPr>
        </p:pic>
        <p:sp>
          <p:nvSpPr>
            <p:cNvPr id="22" name="文本框 21"/>
            <p:cNvSpPr txBox="1"/>
            <p:nvPr/>
          </p:nvSpPr>
          <p:spPr>
            <a:xfrm>
              <a:off x="4194175" y="2215545"/>
              <a:ext cx="29654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dirty="0" smtClean="0">
                  <a:latin typeface="Comic Sans MS"/>
                  <a:cs typeface="Comic Sans MS"/>
                </a:rPr>
                <a:t>Who is this?</a:t>
              </a:r>
              <a:endParaRPr kumimoji="1" lang="zh-CN" altLang="en-US" sz="2800" dirty="0">
                <a:latin typeface="Comic Sans MS"/>
                <a:cs typeface="Comic Sans MS"/>
              </a:endParaRPr>
            </a:p>
          </p:txBody>
        </p:sp>
        <p:cxnSp>
          <p:nvCxnSpPr>
            <p:cNvPr id="24" name="直线箭头连接符 23"/>
            <p:cNvCxnSpPr/>
            <p:nvPr/>
          </p:nvCxnSpPr>
          <p:spPr>
            <a:xfrm flipH="1">
              <a:off x="3571875" y="2667000"/>
              <a:ext cx="641350" cy="411162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0456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0500" y="274638"/>
            <a:ext cx="8686800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How much does the price of house change?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555750"/>
            <a:ext cx="2524125" cy="2179926"/>
          </a:xfrm>
          <a:prstGeom prst="rect">
            <a:avLst/>
          </a:prstGeom>
        </p:spPr>
      </p:pic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2969692"/>
              </p:ext>
            </p:extLst>
          </p:nvPr>
        </p:nvGraphicFramePr>
        <p:xfrm>
          <a:off x="2857499" y="1615758"/>
          <a:ext cx="6162675" cy="3083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6964"/>
                <a:gridCol w="2740797"/>
                <a:gridCol w="2284914"/>
              </a:tblGrid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Loan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House Price Index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$44,000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135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$60,000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256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$80,000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231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$20,000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267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$18,000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150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…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altLang="zh-CN" dirty="0" smtClean="0"/>
                        <a:t>…</a:t>
                      </a:r>
                      <a:endParaRPr lang="zh-CN" altLang="en-US" dirty="0"/>
                    </a:p>
                  </a:txBody>
                  <a:tcPr/>
                </a:tc>
              </a:tr>
              <a:tr h="385405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48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$142,000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rgbClr val="008000"/>
                          </a:solidFill>
                        </a:rPr>
                        <a:t>?</a:t>
                      </a:r>
                      <a:endParaRPr lang="zh-CN" altLang="en-US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7259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021138"/>
            <a:ext cx="8229600" cy="1143000"/>
          </a:xfrm>
        </p:spPr>
        <p:txBody>
          <a:bodyPr/>
          <a:lstStyle/>
          <a:p>
            <a:r>
              <a:rPr kumimoji="1" lang="en-US" altLang="zh-CN" dirty="0" smtClean="0"/>
              <a:t>k-Nearest Neighbors (</a:t>
            </a:r>
            <a:r>
              <a:rPr kumimoji="1" lang="en-US" altLang="zh-CN" dirty="0" err="1" smtClean="0"/>
              <a:t>kNN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43000" y="5180013"/>
            <a:ext cx="7543800" cy="841375"/>
          </a:xfrm>
        </p:spPr>
        <p:txBody>
          <a:bodyPr>
            <a:normAutofit fontScale="77500" lnSpcReduction="20000"/>
          </a:bodyPr>
          <a:lstStyle/>
          <a:p>
            <a:r>
              <a:rPr lang="en-US" altLang="zh-CN" dirty="0"/>
              <a:t>A</a:t>
            </a:r>
            <a:r>
              <a:rPr lang="en-US" altLang="zh-CN" dirty="0" smtClean="0"/>
              <a:t>n non parametric lazy machine learning algorithm</a:t>
            </a:r>
          </a:p>
          <a:p>
            <a:r>
              <a:rPr lang="en-US" altLang="zh-CN" dirty="0" smtClean="0"/>
              <a:t>Classification and Regression</a:t>
            </a:r>
            <a:endParaRPr lang="zh-CN" altLang="en-US" dirty="0" smtClean="0"/>
          </a:p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99" y="532607"/>
            <a:ext cx="4651376" cy="348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12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1758" y="1084263"/>
            <a:ext cx="8229600" cy="1143000"/>
          </a:xfrm>
        </p:spPr>
        <p:txBody>
          <a:bodyPr>
            <a:normAutofit/>
          </a:bodyPr>
          <a:lstStyle/>
          <a:p>
            <a:r>
              <a:rPr kumimoji="1" lang="en-US" altLang="zh-CN" dirty="0" smtClean="0">
                <a:latin typeface="Comic Sans MS"/>
                <a:cs typeface="Comic Sans MS"/>
              </a:rPr>
              <a:t>Classification: Dog or Cat?</a:t>
            </a:r>
            <a:endParaRPr kumimoji="1" lang="zh-CN" altLang="en-US" dirty="0">
              <a:latin typeface="Comic Sans MS"/>
              <a:cs typeface="Comic Sans M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3258680"/>
            <a:ext cx="2032000" cy="30393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1058" y="3115805"/>
            <a:ext cx="5024492" cy="303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157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 smtClean="0">
                <a:latin typeface="Comic Sans MS"/>
                <a:cs typeface="Comic Sans MS"/>
              </a:rPr>
              <a:t>k-Nearest Neighbors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grpSp>
        <p:nvGrpSpPr>
          <p:cNvPr id="21" name="组 20"/>
          <p:cNvGrpSpPr/>
          <p:nvPr/>
        </p:nvGrpSpPr>
        <p:grpSpPr>
          <a:xfrm>
            <a:off x="1506865" y="1860550"/>
            <a:ext cx="5652760" cy="4469800"/>
            <a:chOff x="1506865" y="1047239"/>
            <a:chExt cx="5652760" cy="4469800"/>
          </a:xfrm>
        </p:grpSpPr>
        <p:cxnSp>
          <p:nvCxnSpPr>
            <p:cNvPr id="22" name="直线箭头连接符 21"/>
            <p:cNvCxnSpPr/>
            <p:nvPr/>
          </p:nvCxnSpPr>
          <p:spPr>
            <a:xfrm>
              <a:off x="2063750" y="5032375"/>
              <a:ext cx="4886325" cy="2299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箭头连接符 22"/>
            <p:cNvCxnSpPr/>
            <p:nvPr/>
          </p:nvCxnSpPr>
          <p:spPr>
            <a:xfrm flipV="1">
              <a:off x="2063750" y="1047239"/>
              <a:ext cx="0" cy="39851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等腰三角形 23"/>
            <p:cNvSpPr/>
            <p:nvPr/>
          </p:nvSpPr>
          <p:spPr>
            <a:xfrm>
              <a:off x="2492375" y="2079625"/>
              <a:ext cx="301625" cy="238125"/>
            </a:xfrm>
            <a:prstGeom prst="triangl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>
              <a:off x="2946400" y="1860550"/>
              <a:ext cx="301625" cy="238125"/>
            </a:xfrm>
            <a:prstGeom prst="triangl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>
              <a:off x="2520950" y="2428875"/>
              <a:ext cx="301625" cy="238125"/>
            </a:xfrm>
            <a:prstGeom prst="triangl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等腰三角形 26"/>
            <p:cNvSpPr/>
            <p:nvPr/>
          </p:nvSpPr>
          <p:spPr>
            <a:xfrm>
              <a:off x="2882900" y="2198687"/>
              <a:ext cx="301625" cy="238125"/>
            </a:xfrm>
            <a:prstGeom prst="triangl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5175250" y="4365625"/>
              <a:ext cx="254000" cy="25400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5534025" y="4238625"/>
              <a:ext cx="254000" cy="25400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5534025" y="4572000"/>
              <a:ext cx="254000" cy="254000"/>
            </a:xfrm>
            <a:prstGeom prst="ellipse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五角星 30"/>
            <p:cNvSpPr/>
            <p:nvPr/>
          </p:nvSpPr>
          <p:spPr>
            <a:xfrm>
              <a:off x="3184525" y="2936875"/>
              <a:ext cx="339725" cy="301625"/>
            </a:xfrm>
            <a:prstGeom prst="star5">
              <a:avLst/>
            </a:prstGeom>
            <a:solidFill>
              <a:srgbClr val="3366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4117975" y="5055374"/>
              <a:ext cx="28321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dirty="0" smtClean="0">
                  <a:latin typeface="Arial"/>
                  <a:cs typeface="Arial"/>
                </a:rPr>
                <a:t>Sounds</a:t>
              </a:r>
              <a:endParaRPr kumimoji="1" lang="zh-CN" altLang="en-US" sz="2400" dirty="0">
                <a:latin typeface="Arial"/>
                <a:cs typeface="Arial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 rot="16200000">
              <a:off x="858044" y="1906121"/>
              <a:ext cx="18208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dirty="0" smtClean="0">
                  <a:latin typeface="Arial"/>
                  <a:cs typeface="Arial"/>
                </a:rPr>
                <a:t>Claws</a:t>
              </a:r>
              <a:endParaRPr kumimoji="1" lang="zh-CN" altLang="en-US" sz="2800" dirty="0">
                <a:latin typeface="Arial"/>
                <a:cs typeface="Arial"/>
              </a:endParaRPr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63900" y="1047239"/>
              <a:ext cx="628650" cy="940311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5500" y="3889795"/>
              <a:ext cx="1206500" cy="729830"/>
            </a:xfrm>
            <a:prstGeom prst="rect">
              <a:avLst/>
            </a:prstGeom>
          </p:spPr>
        </p:pic>
        <p:sp>
          <p:nvSpPr>
            <p:cNvPr id="36" name="文本框 35"/>
            <p:cNvSpPr txBox="1"/>
            <p:nvPr/>
          </p:nvSpPr>
          <p:spPr>
            <a:xfrm>
              <a:off x="4194175" y="2215545"/>
              <a:ext cx="29654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800" dirty="0" smtClean="0">
                  <a:latin typeface="Comic Sans MS"/>
                  <a:cs typeface="Comic Sans MS"/>
                </a:rPr>
                <a:t>Who is this?</a:t>
              </a:r>
              <a:endParaRPr kumimoji="1" lang="zh-CN" altLang="en-US" sz="2800" dirty="0">
                <a:latin typeface="Comic Sans MS"/>
                <a:cs typeface="Comic Sans MS"/>
              </a:endParaRPr>
            </a:p>
          </p:txBody>
        </p:sp>
        <p:cxnSp>
          <p:nvCxnSpPr>
            <p:cNvPr id="37" name="直线箭头连接符 36"/>
            <p:cNvCxnSpPr/>
            <p:nvPr/>
          </p:nvCxnSpPr>
          <p:spPr>
            <a:xfrm flipH="1">
              <a:off x="3571875" y="2667000"/>
              <a:ext cx="641350" cy="411162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直线连接符 38"/>
          <p:cNvCxnSpPr>
            <a:stCxn id="26" idx="4"/>
            <a:endCxn id="31" idx="1"/>
          </p:cNvCxnSpPr>
          <p:nvPr/>
        </p:nvCxnSpPr>
        <p:spPr>
          <a:xfrm>
            <a:off x="2822575" y="3480311"/>
            <a:ext cx="361950" cy="38508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/>
          <p:cNvCxnSpPr>
            <a:stCxn id="27" idx="4"/>
            <a:endCxn id="31" idx="0"/>
          </p:cNvCxnSpPr>
          <p:nvPr/>
        </p:nvCxnSpPr>
        <p:spPr>
          <a:xfrm>
            <a:off x="3184525" y="3250123"/>
            <a:ext cx="169863" cy="50006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直线连接符 42"/>
          <p:cNvCxnSpPr>
            <a:stCxn id="31" idx="3"/>
            <a:endCxn id="28" idx="1"/>
          </p:cNvCxnSpPr>
          <p:nvPr/>
        </p:nvCxnSpPr>
        <p:spPr>
          <a:xfrm>
            <a:off x="3459368" y="4051810"/>
            <a:ext cx="1753079" cy="116432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5905500" y="2070610"/>
            <a:ext cx="1762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/>
              <a:t>K=3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0700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600" dirty="0" err="1" smtClean="0"/>
              <a:t>kNN</a:t>
            </a:r>
            <a:r>
              <a:rPr kumimoji="1" lang="en-US" altLang="zh-CN" sz="3600" dirty="0" smtClean="0"/>
              <a:t> </a:t>
            </a:r>
            <a:r>
              <a:rPr kumimoji="1" lang="en-US" altLang="zh-CN" sz="3600" dirty="0" smtClean="0">
                <a:latin typeface="Comic Sans MS"/>
                <a:cs typeface="Comic Sans MS"/>
              </a:rPr>
              <a:t>Algorithm in short</a:t>
            </a:r>
            <a:endParaRPr kumimoji="1" lang="zh-CN" altLang="en-US" sz="3600" dirty="0">
              <a:latin typeface="Comic Sans MS"/>
              <a:cs typeface="Comic Sans M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Measure distances</a:t>
            </a:r>
            <a:endParaRPr kumimoji="1" lang="en-US" altLang="zh-CN" dirty="0" smtClean="0"/>
          </a:p>
          <a:p>
            <a:r>
              <a:rPr kumimoji="1" lang="en-US" altLang="zh-CN" dirty="0" smtClean="0"/>
              <a:t>Assign K a value – preferably a small odd number</a:t>
            </a:r>
          </a:p>
          <a:p>
            <a:r>
              <a:rPr kumimoji="1" lang="en-US" altLang="zh-CN" dirty="0" smtClean="0"/>
              <a:t>Find the closest number of K</a:t>
            </a:r>
          </a:p>
          <a:p>
            <a:r>
              <a:rPr kumimoji="1" lang="en-US" altLang="zh-CN" dirty="0" smtClean="0"/>
              <a:t>Assign the new point from majority of the class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512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1203</Words>
  <Application>Microsoft Macintosh PowerPoint</Application>
  <PresentationFormat>全屏显示(4:3)</PresentationFormat>
  <Paragraphs>507</Paragraphs>
  <Slides>25</Slides>
  <Notes>5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6" baseType="lpstr">
      <vt:lpstr>Office 主题</vt:lpstr>
      <vt:lpstr>k-Nearest Neighbors</vt:lpstr>
      <vt:lpstr>PowerPoint 演示文稿</vt:lpstr>
      <vt:lpstr>Features</vt:lpstr>
      <vt:lpstr>PowerPoint 演示文稿</vt:lpstr>
      <vt:lpstr>How much does the price of house change?</vt:lpstr>
      <vt:lpstr>k-Nearest Neighbors (kNN)</vt:lpstr>
      <vt:lpstr>Classification: Dog or Cat?</vt:lpstr>
      <vt:lpstr>k-Nearest Neighbors</vt:lpstr>
      <vt:lpstr>kNN Algorithm in short</vt:lpstr>
      <vt:lpstr>Euclidean distance </vt:lpstr>
      <vt:lpstr>An example for classification</vt:lpstr>
      <vt:lpstr>Similarity based on Euclidean distance</vt:lpstr>
      <vt:lpstr>Rank</vt:lpstr>
      <vt:lpstr>K=1</vt:lpstr>
      <vt:lpstr>K=2</vt:lpstr>
      <vt:lpstr>K=3</vt:lpstr>
      <vt:lpstr>An example for regression</vt:lpstr>
      <vt:lpstr>Rank</vt:lpstr>
      <vt:lpstr>K=1</vt:lpstr>
      <vt:lpstr>K=3</vt:lpstr>
      <vt:lpstr>Python codes for kNN</vt:lpstr>
      <vt:lpstr>PowerPoint 演示文稿</vt:lpstr>
      <vt:lpstr>Biological Application</vt:lpstr>
      <vt:lpstr>PowerPoint 演示文稿</vt:lpstr>
      <vt:lpstr>PowerPoint 演示文稿</vt:lpstr>
    </vt:vector>
  </TitlesOfParts>
  <Company>ksu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mingqinshao mycorn</dc:creator>
  <cp:lastModifiedBy>mingqinshao mycorn</cp:lastModifiedBy>
  <cp:revision>46</cp:revision>
  <dcterms:created xsi:type="dcterms:W3CDTF">2016-09-07T17:22:04Z</dcterms:created>
  <dcterms:modified xsi:type="dcterms:W3CDTF">2016-09-09T02:27:32Z</dcterms:modified>
</cp:coreProperties>
</file>

<file path=docProps/thumbnail.jpeg>
</file>